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034"/>
    <a:srgbClr val="0563C1"/>
    <a:srgbClr val="2B224F"/>
    <a:srgbClr val="055621"/>
    <a:srgbClr val="A43B37"/>
    <a:srgbClr val="3F3A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234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87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00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397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8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4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9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47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945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81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36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834-B4B1-4E26-BF77-E0CCF14D2F7C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E9EC7-5AC6-470B-A5DD-10B7714985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12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j.1365-2486.2009.02054.x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doi.org/10.1016/j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fct.2007.09.106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180129" y="2607020"/>
            <a:ext cx="11812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>
                <a:solidFill>
                  <a:srgbClr val="0A0034"/>
                </a:solidFill>
                <a:latin typeface="Akrobat ExtraBold" panose="00000900000000000000" pitchFamily="2" charset="-94"/>
              </a:rPr>
              <a:t>BAŞLIK</a:t>
            </a:r>
          </a:p>
          <a:p>
            <a:pPr algn="ctr"/>
            <a:r>
              <a:rPr lang="tr-TR" sz="2800" dirty="0">
                <a:solidFill>
                  <a:srgbClr val="055621"/>
                </a:solidFill>
                <a:latin typeface="Akrobat ExtraBold" panose="00000900000000000000" pitchFamily="2" charset="-94"/>
              </a:rPr>
              <a:t>TITLE</a:t>
            </a:r>
          </a:p>
        </p:txBody>
      </p:sp>
      <p:pic>
        <p:nvPicPr>
          <p:cNvPr id="14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אין תיאור זמין לתמונה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4"/>
          <a:srcRect t="30057" b="9205"/>
          <a:stretch/>
        </p:blipFill>
        <p:spPr>
          <a:xfrm>
            <a:off x="1" y="4906111"/>
            <a:ext cx="12192000" cy="1951892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19" name="Dikdörtgen 18"/>
          <p:cNvSpPr/>
          <p:nvPr/>
        </p:nvSpPr>
        <p:spPr>
          <a:xfrm>
            <a:off x="775853" y="4226940"/>
            <a:ext cx="105848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Adı SOYADI/Name SURNAME</a:t>
            </a:r>
          </a:p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Unvan/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Title</a:t>
            </a:r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Enstitü yada Üniversite Adı/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Name of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Institute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or</a:t>
            </a:r>
            <a:r>
              <a:rPr kumimoji="0" lang="tr-TR" altLang="tr-TR" sz="2400" b="0" i="0" u="none" strike="noStrike" cap="none" normalizeH="0" baseline="0" dirty="0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 </a:t>
            </a:r>
            <a:r>
              <a:rPr kumimoji="0" lang="tr-TR" altLang="tr-TR" sz="2400" b="0" i="0" u="none" strike="noStrike" cap="none" normalizeH="0" baseline="0" dirty="0" err="1">
                <a:ln>
                  <a:noFill/>
                </a:ln>
                <a:solidFill>
                  <a:srgbClr val="0A0034"/>
                </a:solidFill>
                <a:effectLst/>
                <a:latin typeface="Akrobat ExtraBold" panose="00000900000000000000" pitchFamily="2" charset="-94"/>
              </a:rPr>
              <a:t>University</a:t>
            </a:r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Bölüm yada Birim Adı/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Department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or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Unit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 Name</a:t>
            </a:r>
          </a:p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5-9 Ekim 2026/5-9 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October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824432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11/38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Giriş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137175" y="255629"/>
            <a:ext cx="78796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GİRİŞ/</a:t>
            </a:r>
            <a:r>
              <a:rPr lang="tr-TR" sz="40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589954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12/38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Giriş</a:t>
            </a:r>
          </a:p>
        </p:txBody>
      </p:sp>
    </p:spTree>
    <p:extLst>
      <p:ext uri="{BB962C8B-B14F-4D97-AF65-F5344CB8AC3E}">
        <p14:creationId xmlns:p14="http://schemas.microsoft.com/office/powerpoint/2010/main" val="2153040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13/38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Giriş</a:t>
            </a:r>
          </a:p>
        </p:txBody>
      </p:sp>
    </p:spTree>
    <p:extLst>
      <p:ext uri="{BB962C8B-B14F-4D97-AF65-F5344CB8AC3E}">
        <p14:creationId xmlns:p14="http://schemas.microsoft.com/office/powerpoint/2010/main" val="3684701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14/38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Giriş</a:t>
            </a:r>
          </a:p>
        </p:txBody>
      </p:sp>
    </p:spTree>
    <p:extLst>
      <p:ext uri="{BB962C8B-B14F-4D97-AF65-F5344CB8AC3E}">
        <p14:creationId xmlns:p14="http://schemas.microsoft.com/office/powerpoint/2010/main" val="1904991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15/38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Giriş</a:t>
            </a:r>
          </a:p>
        </p:txBody>
      </p:sp>
    </p:spTree>
    <p:extLst>
      <p:ext uri="{BB962C8B-B14F-4D97-AF65-F5344CB8AC3E}">
        <p14:creationId xmlns:p14="http://schemas.microsoft.com/office/powerpoint/2010/main" val="4099954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16/38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6975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04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500283" y="2727260"/>
            <a:ext cx="8112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0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MATERYAL/METOT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7879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MATERIAL/METHOD</a:t>
            </a:r>
          </a:p>
        </p:txBody>
      </p:sp>
    </p:spTree>
    <p:extLst>
      <p:ext uri="{BB962C8B-B14F-4D97-AF65-F5344CB8AC3E}">
        <p14:creationId xmlns:p14="http://schemas.microsoft.com/office/powerpoint/2010/main" val="1463025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17/38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297195" y="255629"/>
            <a:ext cx="78796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MATERYAL/METOT/</a:t>
            </a:r>
            <a:r>
              <a:rPr lang="tr-TR" sz="36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MATERIAL/METHOD</a:t>
            </a:r>
          </a:p>
        </p:txBody>
      </p:sp>
    </p:spTree>
    <p:extLst>
      <p:ext uri="{BB962C8B-B14F-4D97-AF65-F5344CB8AC3E}">
        <p14:creationId xmlns:p14="http://schemas.microsoft.com/office/powerpoint/2010/main" val="2799420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18/38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</p:spTree>
    <p:extLst>
      <p:ext uri="{BB962C8B-B14F-4D97-AF65-F5344CB8AC3E}">
        <p14:creationId xmlns:p14="http://schemas.microsoft.com/office/powerpoint/2010/main" val="84025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19/38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</p:spTree>
    <p:extLst>
      <p:ext uri="{BB962C8B-B14F-4D97-AF65-F5344CB8AC3E}">
        <p14:creationId xmlns:p14="http://schemas.microsoft.com/office/powerpoint/2010/main" val="3480271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20/38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  <p:sp>
        <p:nvSpPr>
          <p:cNvPr id="10" name="Dikdörtgen 9"/>
          <p:cNvSpPr/>
          <p:nvPr/>
        </p:nvSpPr>
        <p:spPr>
          <a:xfrm flipV="1">
            <a:off x="539740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442168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2375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6975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01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3500283" y="2727260"/>
            <a:ext cx="78796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BİLDİRİ KÜNYESİ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500283" y="3883197"/>
            <a:ext cx="7879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PAPER DETAILS</a:t>
            </a:r>
          </a:p>
        </p:txBody>
      </p:sp>
    </p:spTree>
    <p:extLst>
      <p:ext uri="{BB962C8B-B14F-4D97-AF65-F5344CB8AC3E}">
        <p14:creationId xmlns:p14="http://schemas.microsoft.com/office/powerpoint/2010/main" val="61732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21/38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  <p:sp>
        <p:nvSpPr>
          <p:cNvPr id="10" name="Dikdörtgen 9"/>
          <p:cNvSpPr/>
          <p:nvPr/>
        </p:nvSpPr>
        <p:spPr>
          <a:xfrm flipV="1">
            <a:off x="6972163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6874591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624133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22/38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Materyal</a:t>
            </a:r>
          </a:p>
        </p:txBody>
      </p:sp>
    </p:spTree>
    <p:extLst>
      <p:ext uri="{BB962C8B-B14F-4D97-AF65-F5344CB8AC3E}">
        <p14:creationId xmlns:p14="http://schemas.microsoft.com/office/powerpoint/2010/main" val="2863940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23/38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6975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05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500283" y="2727260"/>
            <a:ext cx="811259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BULGULAR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82902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49975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24/38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297195" y="255629"/>
            <a:ext cx="78796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BULGULAR/</a:t>
            </a:r>
            <a:r>
              <a:rPr lang="tr-TR" sz="40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801133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25/38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</p:spTree>
    <p:extLst>
      <p:ext uri="{BB962C8B-B14F-4D97-AF65-F5344CB8AC3E}">
        <p14:creationId xmlns:p14="http://schemas.microsoft.com/office/powerpoint/2010/main" val="1085097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26/38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</p:spTree>
    <p:extLst>
      <p:ext uri="{BB962C8B-B14F-4D97-AF65-F5344CB8AC3E}">
        <p14:creationId xmlns:p14="http://schemas.microsoft.com/office/powerpoint/2010/main" val="3747209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27/38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  <p:sp>
        <p:nvSpPr>
          <p:cNvPr id="10" name="Dikdörtgen 9"/>
          <p:cNvSpPr/>
          <p:nvPr/>
        </p:nvSpPr>
        <p:spPr>
          <a:xfrm flipV="1">
            <a:off x="539740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442168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2174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28/38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  <p:sp>
        <p:nvSpPr>
          <p:cNvPr id="16" name="Dikdörtgen 15"/>
          <p:cNvSpPr/>
          <p:nvPr/>
        </p:nvSpPr>
        <p:spPr>
          <a:xfrm flipV="1">
            <a:off x="6956582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6859010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639408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29/38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Bulgular</a:t>
            </a:r>
          </a:p>
        </p:txBody>
      </p:sp>
    </p:spTree>
    <p:extLst>
      <p:ext uri="{BB962C8B-B14F-4D97-AF65-F5344CB8AC3E}">
        <p14:creationId xmlns:p14="http://schemas.microsoft.com/office/powerpoint/2010/main" val="1495813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30/38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98009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06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096126" y="2727260"/>
            <a:ext cx="8983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2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SONUÇ VE TARTIŞMA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82902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CONCLUSION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197821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4/38</a:t>
            </a:r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976AD028-715A-46B1-B220-4668C1DAA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086334"/>
              </p:ext>
            </p:extLst>
          </p:nvPr>
        </p:nvGraphicFramePr>
        <p:xfrm>
          <a:off x="179294" y="2174718"/>
          <a:ext cx="11833411" cy="3651493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998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dirty="0">
                          <a:effectLst/>
                          <a:latin typeface="Akrobat ExtraBold" panose="00000900000000000000" pitchFamily="2" charset="-94"/>
                        </a:rPr>
                        <a:t>BİLDİRİ ADI/PAPER TITLE</a:t>
                      </a:r>
                      <a:endParaRPr lang="tr-TR" sz="1800" b="0" i="0" dirty="0">
                        <a:solidFill>
                          <a:srgbClr val="000000"/>
                        </a:solidFill>
                        <a:effectLst/>
                        <a:latin typeface="Akrobat ExtraBold" panose="00000900000000000000" pitchFamily="2" charset="-94"/>
                        <a:ea typeface="MS Mincho" panose="02020609040205080304" pitchFamily="49" charset="-128"/>
                        <a:cs typeface="MinionPro-Regular" panose="02040503050306020203" pitchFamily="18" charset="0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kern="120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BAĞCILIKTA  ………………………..  GERÇEKLEŞTİRİLMESİ</a:t>
                      </a:r>
                      <a:endParaRPr lang="tr-TR" sz="1800" b="0" i="0" dirty="0">
                        <a:solidFill>
                          <a:schemeClr val="tx1"/>
                        </a:solidFill>
                        <a:latin typeface="Akrobat ExtraBold" panose="00000900000000000000" pitchFamily="2" charset="-94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3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SORUMLU YAZAR</a:t>
                      </a:r>
                      <a:r>
                        <a:rPr lang="tr-TR" sz="1800" b="0" i="0" baseline="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 ADI SOYADI/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baseline="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CORRESPONDING AUTHOR FULL NAME</a:t>
                      </a:r>
                      <a:endParaRPr lang="tr-TR" sz="1800" b="0" i="0" dirty="0">
                        <a:solidFill>
                          <a:srgbClr val="000000"/>
                        </a:solidFill>
                        <a:effectLst/>
                        <a:latin typeface="Akrobat ExtraBold" panose="00000900000000000000" pitchFamily="2" charset="-94"/>
                        <a:ea typeface="MS Mincho" panose="02020609040205080304" pitchFamily="49" charset="-128"/>
                        <a:cs typeface="MinionPro-Regular" panose="02040503050306020203" pitchFamily="18" charset="0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0" i="0" dirty="0">
                        <a:latin typeface="Akrobat ExtraBold" panose="00000900000000000000" pitchFamily="2" charset="-94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kern="120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YAZAR ADI SOYADI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baseline="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AUTHOR’S FULL NAME</a:t>
                      </a:r>
                      <a:endParaRPr lang="tr-TR" sz="1800" b="0" i="0" dirty="0">
                        <a:solidFill>
                          <a:srgbClr val="000000"/>
                        </a:solidFill>
                        <a:effectLst/>
                        <a:latin typeface="Akrobat ExtraBold" panose="00000900000000000000" pitchFamily="2" charset="-94"/>
                        <a:ea typeface="MS Mincho" panose="02020609040205080304" pitchFamily="49" charset="-128"/>
                        <a:cs typeface="MinionPro-Regular" panose="02040503050306020203" pitchFamily="18" charset="0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0" i="0" dirty="0">
                        <a:solidFill>
                          <a:srgbClr val="000000"/>
                        </a:solidFill>
                        <a:effectLst/>
                        <a:latin typeface="Akrobat ExtraBold" panose="00000900000000000000" pitchFamily="2" charset="-94"/>
                        <a:ea typeface="MS Mincho" panose="02020609040205080304" pitchFamily="49" charset="-128"/>
                        <a:cs typeface="MinionPro-Regular" panose="02040503050306020203" pitchFamily="18" charset="0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5451342"/>
                  </a:ext>
                </a:extLst>
              </a:tr>
              <a:tr h="3813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dirty="0">
                          <a:effectLst/>
                          <a:latin typeface="Akrobat ExtraBold" panose="00000900000000000000" pitchFamily="2" charset="-94"/>
                        </a:rPr>
                        <a:t>PROJE YÜRÜTÜCÜSÜ KURULUŞ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0" i="0" dirty="0">
                          <a:solidFill>
                            <a:srgbClr val="000000"/>
                          </a:solidFill>
                          <a:effectLst/>
                          <a:latin typeface="Akrobat ExtraBold" panose="00000900000000000000" pitchFamily="2" charset="-94"/>
                          <a:ea typeface="MS Mincho" panose="02020609040205080304" pitchFamily="49" charset="-128"/>
                          <a:cs typeface="MinionPro-Regular" panose="02040503050306020203" pitchFamily="18" charset="0"/>
                        </a:rPr>
                        <a:t>IMPLEMENTING ORGANIZATION</a:t>
                      </a:r>
                    </a:p>
                  </a:txBody>
                  <a:tcPr marL="73976" marR="73976" marT="73976" marB="73976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Tekirdağ</a:t>
                      </a:r>
                      <a:endParaRPr lang="tr-TR" sz="1800" b="0" i="0" dirty="0">
                        <a:latin typeface="Akrobat ExtraBold" panose="00000900000000000000" pitchFamily="2" charset="-94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3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kern="120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İŞBİRLİĞİ YAPILAN KURULUŞLAR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kern="1200" dirty="0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PARTNER ORGANIZATIONS</a:t>
                      </a:r>
                    </a:p>
                  </a:txBody>
                  <a:tcPr marL="73976" marR="73976" marT="73976" marB="73976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Akrobat ExtraBold" panose="00000900000000000000" pitchFamily="2" charset="-94"/>
                          <a:ea typeface="+mn-ea"/>
                          <a:cs typeface="+mn-cs"/>
                        </a:rPr>
                        <a:t>Tekirdağ</a:t>
                      </a:r>
                      <a:endParaRPr lang="tr-TR" sz="1800" b="0" i="0" dirty="0">
                        <a:latin typeface="Akrobat ExtraBold" panose="00000900000000000000" pitchFamily="2" charset="-94"/>
                      </a:endParaRPr>
                    </a:p>
                  </a:txBody>
                  <a:tcPr marL="73976" marR="73976" marT="73976" marB="7397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976000"/>
                  </a:ext>
                </a:extLst>
              </a:tr>
            </a:tbl>
          </a:graphicData>
        </a:graphic>
      </p:graphicFrame>
      <p:pic>
        <p:nvPicPr>
          <p:cNvPr id="10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8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31/38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290725" y="390906"/>
            <a:ext cx="78796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SONUÇ VE TARTIŞMA/</a:t>
            </a:r>
            <a:r>
              <a:rPr lang="tr-TR" sz="28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CONCLISION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41547975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32/38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</p:spTree>
    <p:extLst>
      <p:ext uri="{BB962C8B-B14F-4D97-AF65-F5344CB8AC3E}">
        <p14:creationId xmlns:p14="http://schemas.microsoft.com/office/powerpoint/2010/main" val="1968376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33/38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</p:spTree>
    <p:extLst>
      <p:ext uri="{BB962C8B-B14F-4D97-AF65-F5344CB8AC3E}">
        <p14:creationId xmlns:p14="http://schemas.microsoft.com/office/powerpoint/2010/main" val="1657970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34/38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  <p:sp>
        <p:nvSpPr>
          <p:cNvPr id="10" name="Dikdörtgen 9"/>
          <p:cNvSpPr/>
          <p:nvPr/>
        </p:nvSpPr>
        <p:spPr>
          <a:xfrm flipV="1">
            <a:off x="539740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442168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360711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35/38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  <p:sp>
        <p:nvSpPr>
          <p:cNvPr id="10" name="Dikdörtgen 9"/>
          <p:cNvSpPr/>
          <p:nvPr/>
        </p:nvSpPr>
        <p:spPr>
          <a:xfrm flipV="1">
            <a:off x="6940540" y="3196590"/>
            <a:ext cx="4818323" cy="2753300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6842968" y="4064183"/>
            <a:ext cx="5013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0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0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26390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36/38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Sonuç</a:t>
            </a:r>
          </a:p>
        </p:txBody>
      </p:sp>
    </p:spTree>
    <p:extLst>
      <p:ext uri="{BB962C8B-B14F-4D97-AF65-F5344CB8AC3E}">
        <p14:creationId xmlns:p14="http://schemas.microsoft.com/office/powerpoint/2010/main" val="2124668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fld id="{7858AF1D-E6D7-4B64-9545-F66A72DEE560}" type="slidenum">
              <a:rPr lang="tr-TR" smtClean="0"/>
              <a:pPr/>
              <a:t>36</a:t>
            </a:fld>
            <a:r>
              <a:rPr lang="tr-TR" dirty="0"/>
              <a:t>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98009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07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096126" y="2727260"/>
            <a:ext cx="89835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KAYNAKLAR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82902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100740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fld id="{7858AF1D-E6D7-4B64-9545-F66A72DEE560}" type="slidenum">
              <a:rPr lang="tr-TR" smtClean="0"/>
              <a:pPr/>
              <a:t>37</a:t>
            </a:fld>
            <a:r>
              <a:rPr lang="tr-TR" dirty="0"/>
              <a:t>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2009170"/>
            <a:ext cx="1188280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Bakkali</a:t>
            </a:r>
            <a:r>
              <a:rPr lang="en-US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F., </a:t>
            </a:r>
            <a:r>
              <a:rPr lang="en-US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Averbeck</a:t>
            </a:r>
            <a:r>
              <a:rPr lang="en-US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S., </a:t>
            </a:r>
            <a:r>
              <a:rPr lang="en-US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Averbeck</a:t>
            </a:r>
            <a:r>
              <a:rPr lang="en-US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D., &amp; </a:t>
            </a:r>
            <a:r>
              <a:rPr lang="en-US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Idaomar</a:t>
            </a:r>
            <a:r>
              <a:rPr lang="en-US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M. (2008). Biological effects of essential oils-A review. Food and Chemical Toxicology, 46(2), 446-475.</a:t>
            </a:r>
            <a:r>
              <a:rPr lang="en-US" sz="2000" dirty="0">
                <a:latin typeface="Akrobat ExtraBold" panose="00000900000000000000" pitchFamily="2" charset="-94"/>
              </a:rPr>
              <a:t> </a:t>
            </a:r>
            <a:r>
              <a:rPr lang="en-US" sz="2000" u="sng" dirty="0">
                <a:latin typeface="Akrobat ExtraBold" panose="00000900000000000000" pitchFamily="2" charset="-94"/>
                <a:hlinkClick r:id="rId6"/>
              </a:rPr>
              <a:t>https://doi.org/10.1016/j.fct.2007.09.106</a:t>
            </a:r>
            <a:endParaRPr lang="tr-TR" sz="2000" u="sng" dirty="0">
              <a:latin typeface="Akrobat ExtraBold" panose="00000900000000000000" pitchFamily="2" charset="-94"/>
            </a:endParaRPr>
          </a:p>
          <a:p>
            <a:pPr algn="just">
              <a:spcBef>
                <a:spcPts val="600"/>
              </a:spcBef>
            </a:pPr>
            <a:r>
              <a:rPr lang="en-US" sz="2000" dirty="0" err="1">
                <a:solidFill>
                  <a:srgbClr val="2B224F"/>
                </a:solidFill>
                <a:latin typeface="Akrobat ExtraBold" panose="00000900000000000000" pitchFamily="2" charset="-94"/>
              </a:rPr>
              <a:t>Cordeau</a:t>
            </a:r>
            <a:r>
              <a:rPr lang="en-US" sz="2000" dirty="0">
                <a:solidFill>
                  <a:srgbClr val="2B224F"/>
                </a:solidFill>
                <a:latin typeface="Akrobat ExtraBold" panose="00000900000000000000" pitchFamily="2" charset="-94"/>
              </a:rPr>
              <a:t>, S., </a:t>
            </a:r>
            <a:r>
              <a:rPr lang="en-US" sz="2000" dirty="0" err="1">
                <a:solidFill>
                  <a:srgbClr val="2B224F"/>
                </a:solidFill>
                <a:latin typeface="Akrobat ExtraBold" panose="00000900000000000000" pitchFamily="2" charset="-94"/>
              </a:rPr>
              <a:t>Triolet</a:t>
            </a:r>
            <a:r>
              <a:rPr lang="en-US" sz="2000" dirty="0">
                <a:solidFill>
                  <a:srgbClr val="2B224F"/>
                </a:solidFill>
                <a:latin typeface="Akrobat ExtraBold" panose="00000900000000000000" pitchFamily="2" charset="-94"/>
              </a:rPr>
              <a:t>, M., </a:t>
            </a:r>
            <a:r>
              <a:rPr lang="en-US" sz="2000" dirty="0" err="1">
                <a:solidFill>
                  <a:srgbClr val="2B224F"/>
                </a:solidFill>
                <a:latin typeface="Akrobat ExtraBold" panose="00000900000000000000" pitchFamily="2" charset="-94"/>
              </a:rPr>
              <a:t>Wayman</a:t>
            </a:r>
            <a:r>
              <a:rPr lang="en-US" sz="2000" dirty="0">
                <a:solidFill>
                  <a:srgbClr val="2B224F"/>
                </a:solidFill>
                <a:latin typeface="Akrobat ExtraBold" panose="00000900000000000000" pitchFamily="2" charset="-94"/>
              </a:rPr>
              <a:t>, S., Steinberg, C., &amp; Guillemin, J.P. (2016). </a:t>
            </a:r>
            <a:r>
              <a:rPr lang="en-US" sz="2000" dirty="0" err="1">
                <a:solidFill>
                  <a:srgbClr val="2B224F"/>
                </a:solidFill>
                <a:latin typeface="Akrobat ExtraBold" panose="00000900000000000000" pitchFamily="2" charset="-94"/>
              </a:rPr>
              <a:t>Bioherbicides</a:t>
            </a:r>
            <a:r>
              <a:rPr lang="en-US" sz="2000" dirty="0">
                <a:solidFill>
                  <a:srgbClr val="2B224F"/>
                </a:solidFill>
                <a:latin typeface="Akrobat ExtraBold" panose="00000900000000000000" pitchFamily="2" charset="-94"/>
              </a:rPr>
              <a:t>: Dead in the water? A review of the existing products for integrated weed management. Crop Protection, 87, 44-49.</a:t>
            </a:r>
            <a:r>
              <a:rPr lang="en-US" sz="2000" dirty="0">
                <a:latin typeface="Akrobat ExtraBold" panose="00000900000000000000" pitchFamily="2" charset="-94"/>
              </a:rPr>
              <a:t> </a:t>
            </a:r>
            <a:r>
              <a:rPr lang="en-US" sz="2000" u="sng" dirty="0">
                <a:solidFill>
                  <a:srgbClr val="0563C1"/>
                </a:solidFill>
                <a:latin typeface="Akrobat ExtraBold" panose="00000900000000000000" pitchFamily="2" charset="-94"/>
                <a:hlinkClick r:id="rId7"/>
              </a:rPr>
              <a:t>https://doi.org/10.1016/j</a:t>
            </a:r>
            <a:r>
              <a:rPr lang="en-US" sz="2000" dirty="0">
                <a:solidFill>
                  <a:srgbClr val="0563C1"/>
                </a:solidFill>
                <a:latin typeface="Akrobat ExtraBold" panose="00000900000000000000" pitchFamily="2" charset="-94"/>
              </a:rPr>
              <a:t>. cropro.2016.04.016</a:t>
            </a:r>
            <a:endParaRPr lang="tr-TR" sz="2000" dirty="0">
              <a:solidFill>
                <a:srgbClr val="0563C1"/>
              </a:solidFill>
              <a:latin typeface="Akrobat ExtraBold" panose="00000900000000000000" pitchFamily="2" charset="-94"/>
            </a:endParaRPr>
          </a:p>
          <a:p>
            <a:pPr algn="just">
              <a:spcBef>
                <a:spcPts val="600"/>
              </a:spcBef>
            </a:pP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Penuelas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J.,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Sardans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J.,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Llusia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J.,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Owen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S.M.,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Carnicer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J.,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Giambelluca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T. W., Rezende, E.L.,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Waite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M., &amp;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Niinemets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Ü. (2010).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Faster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returns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on ‘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leaf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economics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’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and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different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biogeochemical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niche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in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invasive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compared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with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native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plant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species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. Global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Change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 </a:t>
            </a:r>
            <a:r>
              <a:rPr lang="tr-TR" sz="2000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Biology</a:t>
            </a:r>
            <a:r>
              <a:rPr lang="tr-TR" sz="2000" dirty="0">
                <a:solidFill>
                  <a:srgbClr val="0A0034"/>
                </a:solidFill>
                <a:latin typeface="Akrobat ExtraBold" panose="00000900000000000000" pitchFamily="2" charset="-94"/>
              </a:rPr>
              <a:t>, 16, 2171-2185.</a:t>
            </a:r>
            <a:r>
              <a:rPr lang="tr-TR" sz="2000" dirty="0">
                <a:latin typeface="Akrobat ExtraBold" panose="00000900000000000000" pitchFamily="2" charset="-94"/>
              </a:rPr>
              <a:t> </a:t>
            </a:r>
            <a:r>
              <a:rPr lang="tr-TR" sz="2000" u="sng" dirty="0" err="1">
                <a:latin typeface="Akrobat ExtraBold" panose="00000900000000000000" pitchFamily="2" charset="-94"/>
                <a:hlinkClick r:id="rId8"/>
              </a:rPr>
              <a:t>doi</a:t>
            </a:r>
            <a:r>
              <a:rPr lang="tr-TR" sz="2000" u="sng" dirty="0">
                <a:latin typeface="Akrobat ExtraBold" panose="00000900000000000000" pitchFamily="2" charset="-94"/>
                <a:hlinkClick r:id="rId8"/>
              </a:rPr>
              <a:t>: 10.1111/j.1365-2486.2009.02054.x</a:t>
            </a:r>
            <a:endParaRPr lang="tr-TR" sz="2000" dirty="0">
              <a:latin typeface="Akrobat ExtraBold" panose="00000900000000000000" pitchFamily="2" charset="-94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297195" y="255629"/>
            <a:ext cx="78796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KAYNAKLAR/</a:t>
            </a:r>
            <a:r>
              <a:rPr lang="tr-TR" sz="40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220993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18147" y="2727260"/>
            <a:ext cx="105617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TEŞEKKÜRLER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818147" y="3883197"/>
            <a:ext cx="105617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THANKS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175846" y="5169471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e-posta	  :  aaaaa.bbbbbb@cccc.ddd.ee</a:t>
            </a:r>
          </a:p>
        </p:txBody>
      </p:sp>
    </p:spTree>
    <p:extLst>
      <p:ext uri="{BB962C8B-B14F-4D97-AF65-F5344CB8AC3E}">
        <p14:creationId xmlns:p14="http://schemas.microsoft.com/office/powerpoint/2010/main" val="48482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5/38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6975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02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500283" y="2727260"/>
            <a:ext cx="78796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ÖZET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7879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ABSTRACT</a:t>
            </a:r>
          </a:p>
        </p:txBody>
      </p:sp>
    </p:spTree>
    <p:extLst>
      <p:ext uri="{BB962C8B-B14F-4D97-AF65-F5344CB8AC3E}">
        <p14:creationId xmlns:p14="http://schemas.microsoft.com/office/powerpoint/2010/main" val="268131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6/38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Özet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137175" y="255629"/>
            <a:ext cx="78796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ÖZET/</a:t>
            </a:r>
            <a:r>
              <a:rPr lang="tr-TR" sz="40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ABSTRACT</a:t>
            </a:r>
          </a:p>
        </p:txBody>
      </p:sp>
    </p:spTree>
    <p:extLst>
      <p:ext uri="{BB962C8B-B14F-4D97-AF65-F5344CB8AC3E}">
        <p14:creationId xmlns:p14="http://schemas.microsoft.com/office/powerpoint/2010/main" val="313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7/38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175846" y="1207070"/>
            <a:ext cx="11882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Özet</a:t>
            </a:r>
          </a:p>
        </p:txBody>
      </p:sp>
    </p:spTree>
    <p:extLst>
      <p:ext uri="{BB962C8B-B14F-4D97-AF65-F5344CB8AC3E}">
        <p14:creationId xmlns:p14="http://schemas.microsoft.com/office/powerpoint/2010/main" val="3787158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8/38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175846" y="1207070"/>
            <a:ext cx="118828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Özet</a:t>
            </a: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Anahtar Kelimeler/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Keywords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:</a:t>
            </a:r>
          </a:p>
        </p:txBody>
      </p:sp>
    </p:spTree>
    <p:extLst>
      <p:ext uri="{BB962C8B-B14F-4D97-AF65-F5344CB8AC3E}">
        <p14:creationId xmlns:p14="http://schemas.microsoft.com/office/powerpoint/2010/main" val="3772429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9/38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175846" y="1207070"/>
            <a:ext cx="1188280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	Özet</a:t>
            </a: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endParaRPr lang="tr-TR" sz="2400" b="1" dirty="0">
              <a:solidFill>
                <a:srgbClr val="0A0034"/>
              </a:solidFill>
              <a:latin typeface="Akrobat ExtraBold" panose="00000900000000000000" pitchFamily="2" charset="-94"/>
            </a:endParaRPr>
          </a:p>
          <a:p>
            <a:pPr algn="just"/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Anahtar Kelimeler/</a:t>
            </a:r>
            <a:r>
              <a:rPr lang="tr-TR" sz="2400" b="1" dirty="0" err="1">
                <a:solidFill>
                  <a:srgbClr val="0A0034"/>
                </a:solidFill>
                <a:latin typeface="Akrobat ExtraBold" panose="00000900000000000000" pitchFamily="2" charset="-94"/>
              </a:rPr>
              <a:t>Keywords</a:t>
            </a:r>
            <a:r>
              <a:rPr lang="tr-TR" sz="24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	:</a:t>
            </a:r>
          </a:p>
        </p:txBody>
      </p:sp>
    </p:spTree>
    <p:extLst>
      <p:ext uri="{BB962C8B-B14F-4D97-AF65-F5344CB8AC3E}">
        <p14:creationId xmlns:p14="http://schemas.microsoft.com/office/powerpoint/2010/main" val="220999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t="30057" b="9205"/>
          <a:stretch/>
        </p:blipFill>
        <p:spPr>
          <a:xfrm>
            <a:off x="1" y="5572461"/>
            <a:ext cx="12192000" cy="128554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7" r="18219" b="8911"/>
          <a:stretch/>
        </p:blipFill>
        <p:spPr>
          <a:xfrm>
            <a:off x="180130" y="113722"/>
            <a:ext cx="1367316" cy="1892146"/>
          </a:xfrm>
          <a:prstGeom prst="rect">
            <a:avLst/>
          </a:prstGeom>
        </p:spPr>
      </p:pic>
      <p:sp>
        <p:nvSpPr>
          <p:cNvPr id="8" name="Veri Yer Tutucusu 25"/>
          <p:cNvSpPr>
            <a:spLocks noGrp="1"/>
          </p:cNvSpPr>
          <p:nvPr>
            <p:ph type="dt" sz="half" idx="10"/>
          </p:nvPr>
        </p:nvSpPr>
        <p:spPr>
          <a:xfrm>
            <a:off x="175846" y="6293484"/>
            <a:ext cx="2743200" cy="365125"/>
          </a:xfrm>
        </p:spPr>
        <p:txBody>
          <a:bodyPr/>
          <a:lstStyle/>
          <a:p>
            <a:fld id="{9EF80BF4-B334-4B43-9DC7-543B44F3699E}" type="datetime1">
              <a:rPr lang="tr-TR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21.07.2026</a:t>
            </a:fld>
            <a:endParaRPr lang="tr-T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ayt Numarası Yer Tutucusu 26"/>
          <p:cNvSpPr>
            <a:spLocks noGrp="1"/>
          </p:cNvSpPr>
          <p:nvPr>
            <p:ph type="sldNum" sz="quarter" idx="12"/>
          </p:nvPr>
        </p:nvSpPr>
        <p:spPr>
          <a:xfrm>
            <a:off x="4106732" y="6351868"/>
            <a:ext cx="579120" cy="320199"/>
          </a:xfrm>
        </p:spPr>
        <p:txBody>
          <a:bodyPr/>
          <a:lstStyle/>
          <a:p>
            <a:r>
              <a:rPr lang="tr-TR" dirty="0"/>
              <a:t>10/38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6975" y="2645565"/>
            <a:ext cx="316274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500" b="1" dirty="0">
                <a:solidFill>
                  <a:srgbClr val="0A0034"/>
                </a:solidFill>
                <a:latin typeface="Broadway" panose="04040905080B02020502" pitchFamily="82" charset="0"/>
              </a:rPr>
              <a:t>03</a:t>
            </a:r>
          </a:p>
        </p:txBody>
      </p:sp>
      <p:pic>
        <p:nvPicPr>
          <p:cNvPr id="13" name="Picture 2" descr="ciftliksistem - çiftlik yönetim sistemler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8" r="5445" b="34608"/>
          <a:stretch/>
        </p:blipFill>
        <p:spPr bwMode="auto">
          <a:xfrm>
            <a:off x="9170378" y="342565"/>
            <a:ext cx="1732715" cy="52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אין תיאור זמין לתמונה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193" y="342565"/>
            <a:ext cx="580293" cy="5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ikdörtgen 14"/>
          <p:cNvSpPr/>
          <p:nvPr/>
        </p:nvSpPr>
        <p:spPr>
          <a:xfrm>
            <a:off x="3500283" y="2727260"/>
            <a:ext cx="78796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800" b="1" dirty="0">
                <a:solidFill>
                  <a:srgbClr val="0A0034"/>
                </a:solidFill>
                <a:latin typeface="Akrobat ExtraBold" panose="00000900000000000000" pitchFamily="2" charset="-94"/>
              </a:rPr>
              <a:t>GİRİŞ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3500283" y="3883197"/>
            <a:ext cx="7879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055621"/>
                </a:solidFill>
                <a:latin typeface="Akrobat ExtraBold" panose="00000900000000000000" pitchFamily="2" charset="-94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632773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574</Words>
  <Application>Microsoft Office PowerPoint</Application>
  <PresentationFormat>Widescreen</PresentationFormat>
  <Paragraphs>194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Akrobat ExtraBold</vt:lpstr>
      <vt:lpstr>Arial</vt:lpstr>
      <vt:lpstr>Broadway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Gürkan Güvenç AVCI</dc:creator>
  <cp:lastModifiedBy>Hakan Furkan Erdem</cp:lastModifiedBy>
  <cp:revision>15</cp:revision>
  <dcterms:created xsi:type="dcterms:W3CDTF">2026-06-29T13:42:20Z</dcterms:created>
  <dcterms:modified xsi:type="dcterms:W3CDTF">2026-07-21T10:26:51Z</dcterms:modified>
</cp:coreProperties>
</file>